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65" r:id="rId8"/>
    <p:sldId id="266" r:id="rId9"/>
    <p:sldId id="269" r:id="rId10"/>
    <p:sldId id="270" r:id="rId11"/>
    <p:sldId id="262" r:id="rId12"/>
  </p:sldIdLst>
  <p:sldSz cx="18288000" cy="10287000"/>
  <p:notesSz cx="10287000" cy="18288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Jost" pitchFamily="2" charset="-52"/>
      <p:regular r:id="rId20"/>
      <p:bold r:id="rId21"/>
      <p:italic r:id="rId22"/>
      <p:boldItalic r:id="rId23"/>
    </p:embeddedFont>
    <p:embeddedFont>
      <p:font typeface="Jost Medium" pitchFamily="2" charset="-52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C00"/>
    <a:srgbClr val="2F528F"/>
    <a:srgbClr val="1AC8FF"/>
    <a:srgbClr val="46255D"/>
    <a:srgbClr val="022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59470ff1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259470ff1e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4" name="Google Shape;14;g259470ff1e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9" name="Google Shape;3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8" name="Google Shape;5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8" name="Google Shape;5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8" name="Google Shape;5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8" name="Google Shape;5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8" name="Google Shape;5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8" name="Google Shape;5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33" name="Google Shape;13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3.png"/><Relationship Id="rId13" Type="http://schemas.openxmlformats.org/officeDocument/2006/relationships/image" Target="../media/image1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2.sv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.sv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.sv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.sv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20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59470ff1e3_1_0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6890" y="-469900"/>
            <a:ext cx="1828799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g259470ff1e3_1_0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20325" y="0"/>
            <a:ext cx="6238875" cy="5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g259470ff1e3_1_0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5905500"/>
            <a:ext cx="171450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g259470ff1e3_1_0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762250" y="2505075"/>
            <a:ext cx="10753725" cy="53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g259470ff1e3_1_0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5125700" y="10668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259470ff1e3_1_0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5125700" y="905827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g259470ff1e3_1_0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08313" y="3680097"/>
            <a:ext cx="14103509" cy="146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g259470ff1e3_1_0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838700" y="609600"/>
            <a:ext cx="2137916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g259470ff1e3_1_0" descr="preencoded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507934" y="609600"/>
            <a:ext cx="314684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g259470ff1e3_1_0" descr="preencoded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66875" y="609600"/>
            <a:ext cx="25241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g259470ff1e3_1_0" descr="preencoded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2592050" y="0"/>
            <a:ext cx="569595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g259470ff1e3_1_0" descr="preencoded.png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4514850" y="609600"/>
            <a:ext cx="190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70286" y="697693"/>
            <a:ext cx="3802275" cy="618975"/>
          </a:xfrm>
          <a:prstGeom prst="rect">
            <a:avLst/>
          </a:prstGeom>
        </p:spPr>
      </p:pic>
      <p:grpSp>
        <p:nvGrpSpPr>
          <p:cNvPr id="4" name="Группа 3"/>
          <p:cNvGrpSpPr/>
          <p:nvPr/>
        </p:nvGrpSpPr>
        <p:grpSpPr>
          <a:xfrm>
            <a:off x="2408212" y="5664546"/>
            <a:ext cx="10110536" cy="1403154"/>
            <a:chOff x="2408212" y="5664546"/>
            <a:chExt cx="10110536" cy="1403154"/>
          </a:xfrm>
        </p:grpSpPr>
        <p:pic>
          <p:nvPicPr>
            <p:cNvPr id="26" name="Google Shape;26;g259470ff1e3_1_0" descr="preencoded.png"/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408212" y="5664546"/>
              <a:ext cx="9193238" cy="126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3;g259470ff1e3_1_0"/>
            <p:cNvSpPr/>
            <p:nvPr/>
          </p:nvSpPr>
          <p:spPr>
            <a:xfrm>
              <a:off x="2793648" y="5905500"/>
              <a:ext cx="97251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2994"/>
                </a:buClr>
                <a:buSzPts val="3600"/>
                <a:buFont typeface="Jost Medium"/>
                <a:buNone/>
              </a:pPr>
              <a:r>
                <a:rPr lang="ru-RU" sz="7200" b="1" dirty="0" err="1">
                  <a:solidFill>
                    <a:srgbClr val="46255D"/>
                  </a:solidFill>
                  <a:latin typeface="Jost" pitchFamily="2" charset="-52"/>
                  <a:ea typeface="Jost" pitchFamily="2" charset="-52"/>
                  <a:sym typeface="Jost SemiBold"/>
                </a:rPr>
                <a:t>Буткемп</a:t>
              </a:r>
              <a:r>
                <a:rPr lang="ru-RU" sz="7200" b="1" dirty="0">
                  <a:solidFill>
                    <a:srgbClr val="46255D"/>
                  </a:solidFill>
                  <a:latin typeface="Jost" pitchFamily="2" charset="-52"/>
                  <a:ea typeface="Jost" pitchFamily="2" charset="-52"/>
                  <a:sym typeface="Jost SemiBold"/>
                </a:rPr>
                <a:t> и </a:t>
              </a:r>
              <a:r>
                <a:rPr lang="ru-RU" sz="7200" b="1" dirty="0" err="1">
                  <a:solidFill>
                    <a:srgbClr val="46255D"/>
                  </a:solidFill>
                  <a:latin typeface="Jost" pitchFamily="2" charset="-52"/>
                  <a:ea typeface="Jost" pitchFamily="2" charset="-52"/>
                  <a:sym typeface="Jost SemiBold"/>
                </a:rPr>
                <a:t>хакатон</a:t>
              </a:r>
              <a:endParaRPr lang="en-US" sz="7200" b="1" dirty="0">
                <a:solidFill>
                  <a:srgbClr val="46255D"/>
                </a:solidFill>
                <a:latin typeface="Jost" pitchFamily="2" charset="-52"/>
                <a:ea typeface="Jost" pitchFamily="2" charset="-52"/>
                <a:sym typeface="Jost SemiBold"/>
              </a:endParaRPr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2408211" y="7741918"/>
            <a:ext cx="13306529" cy="1699531"/>
          </a:xfrm>
          <a:prstGeom prst="rect">
            <a:avLst/>
          </a:prstGeom>
          <a:solidFill>
            <a:schemeClr val="bg1"/>
          </a:solidFill>
          <a:ln w="57150">
            <a:solidFill>
              <a:srgbClr val="1AC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Google Shape;33;g259470ff1e3_1_0"/>
          <p:cNvSpPr/>
          <p:nvPr/>
        </p:nvSpPr>
        <p:spPr>
          <a:xfrm>
            <a:off x="3004185" y="8060690"/>
            <a:ext cx="12153900" cy="84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22994"/>
              </a:buClr>
              <a:buSzPts val="3600"/>
              <a:buFont typeface="Jost Medium"/>
              <a:buNone/>
            </a:pPr>
            <a:r>
              <a:rPr lang="ru-RU" altLang="en-US" sz="6000" b="1" dirty="0">
                <a:solidFill>
                  <a:srgbClr val="022995"/>
                </a:solidFill>
                <a:latin typeface="Jost" pitchFamily="2" charset="-52"/>
                <a:ea typeface="Jost" pitchFamily="2" charset="-52"/>
                <a:sym typeface="Jost SemiBold"/>
              </a:rPr>
              <a:t>Данные в машинном обучении</a:t>
            </a:r>
            <a:endParaRPr lang="ru-RU" altLang="en-US" sz="6000" b="1" dirty="0">
              <a:solidFill>
                <a:srgbClr val="022995"/>
              </a:solidFill>
              <a:latin typeface="Jost" pitchFamily="2" charset="-52"/>
              <a:ea typeface="Jost" pitchFamily="2" charset="-52"/>
              <a:sym typeface="Jos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315867" y="0"/>
            <a:ext cx="13972133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557587"/>
            <a:ext cx="3475379" cy="361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7200" y="535902"/>
            <a:ext cx="4419600" cy="45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3752850"/>
            <a:ext cx="5086350" cy="65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85850" y="5076825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248400" y="8909598"/>
            <a:ext cx="6927331" cy="61540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/>
          <p:nvPr/>
        </p:nvSpPr>
        <p:spPr>
          <a:xfrm>
            <a:off x="5967095" y="535940"/>
            <a:ext cx="9725025" cy="94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Jost"/>
              <a:buNone/>
            </a:pPr>
            <a:r>
              <a:rPr lang="ru-RU" altLang="en-US" sz="8000" b="1" i="0" u="none" strike="noStrike" cap="none">
                <a:solidFill>
                  <a:srgbClr val="FFFFFF"/>
                </a:solidFill>
                <a:latin typeface="Jost"/>
                <a:ea typeface="Jost"/>
                <a:cs typeface="Jost"/>
                <a:sym typeface="Jost"/>
              </a:rPr>
              <a:t>Обо мне:</a:t>
            </a:r>
            <a:endParaRPr lang="ru-RU" altLang="en-US" sz="8000" b="1" i="0" u="none" strike="noStrike" cap="none">
              <a:solidFill>
                <a:srgbClr val="FFFFFF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864235" y="8315325"/>
            <a:ext cx="3905250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2994"/>
              </a:buClr>
              <a:buSzPts val="3600"/>
              <a:buFont typeface="Jost Medium"/>
              <a:buNone/>
            </a:pPr>
            <a:r>
              <a:rPr lang="ru-RU" altLang="en-US" sz="3600" b="1" i="0" u="none" strike="noStrike" cap="none">
                <a:solidFill>
                  <a:srgbClr val="022994"/>
                </a:solidFill>
                <a:latin typeface="Jost Medium"/>
                <a:ea typeface="Jost Medium"/>
                <a:cs typeface="Jost Medium"/>
                <a:sym typeface="Jost Medium"/>
              </a:rPr>
              <a:t>Асель Ермекова</a:t>
            </a:r>
            <a:br>
              <a:rPr lang="en-US" sz="3600" b="0" i="0" u="none" strike="noStrike" cap="none">
                <a:solidFill>
                  <a:srgbClr val="022994"/>
                </a:solidFill>
                <a:latin typeface="Jost Medium"/>
                <a:ea typeface="Jost Medium"/>
                <a:cs typeface="Jost Medium"/>
                <a:sym typeface="Jost Medium"/>
              </a:rPr>
            </a:br>
            <a:r>
              <a:rPr lang="ru-RU" altLang="en-US" sz="3200" b="1" i="0" u="none" strike="noStrike" cap="none">
                <a:solidFill>
                  <a:srgbClr val="022994"/>
                </a:solidFill>
                <a:latin typeface="Jost Medium"/>
                <a:ea typeface="Jost Medium"/>
                <a:cs typeface="Jost Medium"/>
                <a:sym typeface="Jost Medium"/>
              </a:rPr>
              <a:t>ML Engineer</a:t>
            </a:r>
            <a:endParaRPr lang="ru-RU" altLang="en-US" sz="3200" b="1" i="0" u="none" strike="noStrike" cap="none">
              <a:solidFill>
                <a:srgbClr val="022994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543050" y="6286500"/>
            <a:ext cx="1209675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Clr>
                <a:srgbClr val="1AC8FF"/>
              </a:buClr>
              <a:buSzPts val="3600"/>
              <a:buFont typeface="Jost Medium"/>
              <a:buNone/>
            </a:pPr>
            <a:r>
              <a:rPr lang="en-US" sz="3600" b="0" i="0" u="none" strike="noStrike" cap="none">
                <a:solidFill>
                  <a:srgbClr val="1AC8FF"/>
                </a:solidFill>
                <a:latin typeface="Jost Medium"/>
                <a:ea typeface="Jost Medium"/>
                <a:cs typeface="Jost Medium"/>
                <a:sym typeface="Jost Medium"/>
              </a:rPr>
              <a:t>photo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6535400" y="8867775"/>
            <a:ext cx="11526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Jost Medium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202</a:t>
            </a:r>
            <a:r>
              <a:rPr lang="ru-RU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4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26840" y="8996400"/>
            <a:ext cx="2457450" cy="400050"/>
          </a:xfrm>
          <a:prstGeom prst="rect">
            <a:avLst/>
          </a:prstGeom>
        </p:spPr>
      </p:pic>
      <p:pic>
        <p:nvPicPr>
          <p:cNvPr id="2" name="Изображение 1" descr="photo2"/>
          <p:cNvPicPr>
            <a:picLocks noChangeAspect="1"/>
          </p:cNvPicPr>
          <p:nvPr/>
        </p:nvPicPr>
        <p:blipFill>
          <a:blip r:embed="rId9"/>
          <a:srcRect l="658" t="15750" b="16688"/>
          <a:stretch>
            <a:fillRect/>
          </a:stretch>
        </p:blipFill>
        <p:spPr>
          <a:xfrm>
            <a:off x="864235" y="5031740"/>
            <a:ext cx="3491230" cy="316611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888990" y="1804670"/>
            <a:ext cx="728662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/>
            <a:r>
              <a:rPr lang="ru-RU" altLang="en-US" sz="4000"/>
              <a:t> Выпускница Skoletch 2022</a:t>
            </a:r>
            <a:endParaRPr lang="ru-RU" altLang="en-US" sz="4000"/>
          </a:p>
          <a:p>
            <a:pPr/>
            <a:r>
              <a:rPr lang="ru-RU" altLang="en-US" sz="4000"/>
              <a:t> ML Engineer 3+ лет</a:t>
            </a:r>
            <a:endParaRPr lang="ru-RU" altLang="en-US" sz="4000"/>
          </a:p>
          <a:p>
            <a:pPr/>
            <a:r>
              <a:rPr lang="ru-RU" altLang="en-US" sz="4000"/>
              <a:t> Ментор в DLS </a:t>
            </a:r>
            <a:endParaRPr lang="ru-RU" altLang="en-US" sz="4000" b="1" i="0" u="none" strike="noStrike" cap="none">
              <a:solidFill>
                <a:srgbClr val="FFFFFF"/>
              </a:solidFill>
              <a:latin typeface="Jost"/>
              <a:ea typeface="Jost"/>
              <a:cs typeface="Jost"/>
              <a:sym typeface="Jost"/>
            </a:endParaRPr>
          </a:p>
          <a:p>
            <a:pPr/>
            <a:endParaRPr lang="ru-RU" altLang="en-US"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82880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925" y="614473"/>
            <a:ext cx="5610225" cy="5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/>
          <p:nvPr/>
        </p:nvSpPr>
        <p:spPr>
          <a:xfrm>
            <a:off x="542925" y="2098675"/>
            <a:ext cx="7164070" cy="1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255D"/>
              </a:buClr>
              <a:buSzPts val="7200"/>
              <a:buFont typeface="Jost"/>
              <a:buNone/>
            </a:pPr>
            <a:r>
              <a:rPr lang="ru-RU" alt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В</a:t>
            </a:r>
            <a:r>
              <a:rPr 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иды</a:t>
            </a:r>
            <a:r>
              <a:rPr lang="ru-RU" alt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данных</a:t>
            </a:r>
            <a:endParaRPr lang="en-US" sz="7200" b="1" i="0" u="none" strike="noStrike" cap="none">
              <a:solidFill>
                <a:srgbClr val="46255D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657975" y="619125"/>
            <a:ext cx="1152525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Jost Medium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202</a:t>
            </a:r>
            <a:r>
              <a:rPr lang="ru-RU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4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4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40146" y="656975"/>
            <a:ext cx="6556125" cy="5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13410" y="728662"/>
            <a:ext cx="2457450" cy="40005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" y="5427345"/>
            <a:ext cx="3900170" cy="259969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25" y="4034155"/>
            <a:ext cx="3799840" cy="264033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1442700" y="4034155"/>
            <a:ext cx="35344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>
                <a:latin typeface="Jamrul" panose="02000603000000000000" charset="0"/>
                <a:cs typeface="Jamrul" panose="02000603000000000000" charset="0"/>
              </a:rPr>
              <a:t>Я в своем познании настолько преисполнился, что я как будто бы уже сто триллионов миллиардов лет проживаю на триллионах и триллионах таких же планет, как эта Земля, мне этот мир абсолютно понятен, и я здесь ищу только одного - покоя, умиротворения...</a:t>
            </a:r>
            <a:endParaRPr lang="ru-RU" altLang="en-US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143635" y="4492625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Таблицы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102985" y="321183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Картинки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1713845" y="321183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Текст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5340" y="7640320"/>
            <a:ext cx="4469130" cy="2234565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1713845" y="686689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Аудио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125" y="7461885"/>
            <a:ext cx="3717290" cy="2591435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6061710" y="686689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Видео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82880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925" y="614473"/>
            <a:ext cx="5610225" cy="5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/>
          <p:nvPr/>
        </p:nvSpPr>
        <p:spPr>
          <a:xfrm>
            <a:off x="542925" y="2098675"/>
            <a:ext cx="7164070" cy="1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255D"/>
              </a:buClr>
              <a:buSzPts val="7200"/>
              <a:buFont typeface="Jost"/>
              <a:buNone/>
            </a:pPr>
            <a:r>
              <a:rPr lang="ru-RU" alt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В</a:t>
            </a:r>
            <a:r>
              <a:rPr 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иды</a:t>
            </a:r>
            <a:r>
              <a:rPr lang="ru-RU" alt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данных</a:t>
            </a:r>
            <a:endParaRPr lang="en-US" sz="7200" b="1" i="0" u="none" strike="noStrike" cap="none">
              <a:solidFill>
                <a:srgbClr val="46255D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657975" y="619125"/>
            <a:ext cx="1152525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Jost Medium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202</a:t>
            </a:r>
            <a:r>
              <a:rPr lang="ru-RU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4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4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40146" y="656975"/>
            <a:ext cx="6556125" cy="5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13410" y="728662"/>
            <a:ext cx="2457450" cy="40005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" y="5427345"/>
            <a:ext cx="3900170" cy="259969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25" y="4034155"/>
            <a:ext cx="3799840" cy="264033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1442700" y="4034155"/>
            <a:ext cx="35344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>
                <a:latin typeface="Jamrul" panose="02000603000000000000" charset="0"/>
                <a:cs typeface="Jamrul" panose="02000603000000000000" charset="0"/>
              </a:rPr>
              <a:t>Я в своем познании настолько преисполнился, что я как будто бы уже сто триллионов миллиардов лет проживаю на триллионах и триллионах таких же планет, как эта Земля, мне этот мир абсолютно понятен, и я здесь ищу только одного - покоя, умиротворения...</a:t>
            </a:r>
            <a:endParaRPr lang="ru-RU" altLang="en-US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143635" y="4492625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Таблицы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102985" y="321183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Картинки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1713845" y="321183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Текст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5340" y="7640320"/>
            <a:ext cx="4469130" cy="2234565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1713845" y="686689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Аудио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125" y="7461885"/>
            <a:ext cx="3717290" cy="2591435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6061710" y="686689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Видео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280660" y="2948940"/>
            <a:ext cx="11314430" cy="7239635"/>
          </a:xfrm>
          <a:prstGeom prst="rect">
            <a:avLst/>
          </a:prstGeom>
          <a:solidFill>
            <a:schemeClr val="accent1">
              <a:alpha val="32000"/>
            </a:schemeClr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3477240" y="9666605"/>
            <a:ext cx="3321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 b="1">
                <a:solidFill>
                  <a:srgbClr val="2F528F"/>
                </a:solidFill>
                <a:latin typeface="Jamrul" panose="02000603000000000000" charset="0"/>
                <a:cs typeface="Jamrul" panose="02000603000000000000" charset="0"/>
              </a:rPr>
              <a:t>Deep Learning</a:t>
            </a:r>
            <a:endParaRPr lang="ru-RU" altLang="en-US" sz="2800" b="1">
              <a:solidFill>
                <a:srgbClr val="2F528F"/>
              </a:solidFill>
              <a:latin typeface="Jamrul" panose="02000603000000000000" charset="0"/>
              <a:cs typeface="Jamrul" panose="0200060300000000000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82880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925" y="614473"/>
            <a:ext cx="5610225" cy="5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/>
          <p:nvPr/>
        </p:nvSpPr>
        <p:spPr>
          <a:xfrm>
            <a:off x="542925" y="2098675"/>
            <a:ext cx="7164070" cy="1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255D"/>
              </a:buClr>
              <a:buSzPts val="7200"/>
              <a:buFont typeface="Jost"/>
              <a:buNone/>
            </a:pPr>
            <a:r>
              <a:rPr lang="ru-RU" alt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В</a:t>
            </a:r>
            <a:r>
              <a:rPr 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иды</a:t>
            </a:r>
            <a:r>
              <a:rPr lang="ru-RU" alt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n-US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данных</a:t>
            </a:r>
            <a:endParaRPr lang="en-US" sz="7200" b="1" i="0" u="none" strike="noStrike" cap="none">
              <a:solidFill>
                <a:srgbClr val="46255D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657975" y="619125"/>
            <a:ext cx="1152525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Jost Medium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202</a:t>
            </a:r>
            <a:r>
              <a:rPr lang="ru-RU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4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4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40146" y="656975"/>
            <a:ext cx="6556125" cy="5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13410" y="728662"/>
            <a:ext cx="2457450" cy="40005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" y="5427345"/>
            <a:ext cx="3900170" cy="259969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25" y="4034155"/>
            <a:ext cx="3799840" cy="264033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1442700" y="4034155"/>
            <a:ext cx="35344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>
                <a:latin typeface="Jamrul" panose="02000603000000000000" charset="0"/>
                <a:cs typeface="Jamrul" panose="02000603000000000000" charset="0"/>
              </a:rPr>
              <a:t>Я в своем познании настолько преисполнился, что я как будто бы уже сто триллионов миллиардов лет проживаю на триллионах и триллионах таких же планет, как эта Земля, мне этот мир абсолютно понятен, и я здесь ищу только одного - покоя, умиротворения...</a:t>
            </a:r>
            <a:endParaRPr lang="ru-RU" altLang="en-US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143635" y="4492625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Таблицы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102985" y="321183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Картинки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1713845" y="321183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Текст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5340" y="7640320"/>
            <a:ext cx="4469130" cy="2234565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1713845" y="686689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Аудио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125" y="7461885"/>
            <a:ext cx="3717290" cy="2591435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6061710" y="6866890"/>
            <a:ext cx="299212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500" b="1">
                <a:latin typeface="Jamrul" panose="02000603000000000000" charset="0"/>
                <a:cs typeface="Jamrul" panose="02000603000000000000" charset="0"/>
              </a:rPr>
              <a:t>Видео</a:t>
            </a:r>
            <a:endParaRPr lang="ru-RU" altLang="en-US" sz="3500" b="1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42925" y="2948940"/>
            <a:ext cx="4455795" cy="7239635"/>
          </a:xfrm>
          <a:prstGeom prst="rect">
            <a:avLst/>
          </a:prstGeom>
          <a:solidFill>
            <a:schemeClr val="accent4">
              <a:alpha val="26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348105" y="9531350"/>
            <a:ext cx="3525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 sz="2800" b="1">
                <a:solidFill>
                  <a:srgbClr val="BC8C00"/>
                </a:solidFill>
                <a:latin typeface="Jamrul" panose="02000603000000000000" charset="0"/>
                <a:cs typeface="Jamrul" panose="02000603000000000000" charset="0"/>
              </a:rPr>
              <a:t>Machine Learning</a:t>
            </a:r>
            <a:endParaRPr lang="ru-RU" altLang="en-US" sz="2800" b="1">
              <a:solidFill>
                <a:srgbClr val="BC8C00"/>
              </a:solidFill>
              <a:latin typeface="Jamrul" panose="02000603000000000000" charset="0"/>
              <a:cs typeface="Jamrul" panose="0200060300000000000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82880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925" y="614473"/>
            <a:ext cx="5610225" cy="5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/>
          <p:nvPr/>
        </p:nvSpPr>
        <p:spPr>
          <a:xfrm>
            <a:off x="2585085" y="2251710"/>
            <a:ext cx="13118465" cy="1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255D"/>
              </a:buClr>
              <a:buSzPts val="7200"/>
              <a:buFont typeface="Jost"/>
              <a:buNone/>
            </a:pPr>
            <a:r>
              <a:rPr lang="ru-RU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Откуда берутся данные?</a:t>
            </a:r>
            <a:endParaRPr lang="ru-RU" sz="7200" b="1" i="0" u="none" strike="noStrike" cap="none">
              <a:solidFill>
                <a:srgbClr val="46255D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657975" y="619125"/>
            <a:ext cx="1152525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Jost Medium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202</a:t>
            </a:r>
            <a:r>
              <a:rPr lang="ru-RU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4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4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40146" y="656975"/>
            <a:ext cx="6556125" cy="5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13410" y="728662"/>
            <a:ext cx="2457450" cy="400050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689610" y="5886450"/>
            <a:ext cx="4680585" cy="2676525"/>
          </a:xfrm>
          <a:prstGeom prst="rect">
            <a:avLst/>
          </a:prstGeom>
          <a:solidFill>
            <a:srgbClr val="022995">
              <a:alpha val="26000"/>
            </a:srgbClr>
          </a:solidFill>
          <a:ln>
            <a:solidFill>
              <a:srgbClr val="022995"/>
            </a:solidFill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400">
                <a:latin typeface="Jamrul" panose="02000603000000000000" charset="0"/>
                <a:cs typeface="Jamrul" panose="02000603000000000000" charset="0"/>
                <a:sym typeface="+mn-ea"/>
              </a:rPr>
              <a:t>Kaggle </a:t>
            </a:r>
            <a:endParaRPr lang="ru-RU" altLang="en-US" sz="2400">
              <a:latin typeface="Jamrul" panose="02000603000000000000" charset="0"/>
              <a:cs typeface="Jamrul" panose="02000603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400">
                <a:latin typeface="Jamrul" panose="02000603000000000000" charset="0"/>
                <a:cs typeface="Jamrul" panose="02000603000000000000" charset="0"/>
                <a:sym typeface="+mn-ea"/>
              </a:rPr>
              <a:t>Google Dataset Search</a:t>
            </a:r>
            <a:endParaRPr lang="ru-RU" altLang="en-US" sz="2400">
              <a:latin typeface="Jamrul" panose="02000603000000000000" charset="0"/>
              <a:cs typeface="Jamrul" panose="02000603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400">
                <a:latin typeface="Jamrul" panose="02000603000000000000" charset="0"/>
                <a:cs typeface="Jamrul" panose="02000603000000000000" charset="0"/>
                <a:sym typeface="+mn-ea"/>
              </a:rPr>
              <a:t>Machine Learning Repository </a:t>
            </a:r>
            <a:endParaRPr lang="ru-RU" altLang="en-US" sz="2400">
              <a:latin typeface="Jamrul" panose="02000603000000000000" charset="0"/>
              <a:cs typeface="Jamrul" panose="02000603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400">
                <a:latin typeface="Jamrul" panose="02000603000000000000" charset="0"/>
                <a:cs typeface="Jamrul" panose="02000603000000000000" charset="0"/>
                <a:sym typeface="+mn-ea"/>
              </a:rPr>
              <a:t>VisualData</a:t>
            </a:r>
            <a:endParaRPr lang="ru-RU" altLang="en-US" sz="2400">
              <a:latin typeface="Jamrul" panose="02000603000000000000" charset="0"/>
              <a:cs typeface="Jamrul" panose="02000603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400">
                <a:latin typeface="Jamrul" panose="02000603000000000000" charset="0"/>
                <a:cs typeface="Jamrul" panose="02000603000000000000" charset="0"/>
                <a:sym typeface="+mn-ea"/>
              </a:rPr>
              <a:t>DATA USA</a:t>
            </a:r>
            <a:endParaRPr lang="ru-RU" altLang="en-US" sz="2400">
              <a:latin typeface="Jamrul" panose="02000603000000000000" charset="0"/>
              <a:cs typeface="Jamrul" panose="02000603000000000000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400">
                <a:latin typeface="Jamrul" panose="02000603000000000000" charset="0"/>
                <a:cs typeface="Jamrul" panose="02000603000000000000" charset="0"/>
              </a:rPr>
              <a:t>OpenSLQ</a:t>
            </a:r>
            <a:endParaRPr lang="ru-RU" altLang="en-US" sz="2400">
              <a:latin typeface="Jamrul" panose="02000603000000000000" charset="0"/>
              <a:cs typeface="Jamrul" panose="02000603000000000000" charset="0"/>
            </a:endParaRPr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9230" y="6309360"/>
            <a:ext cx="4627880" cy="2160905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0" y="6058535"/>
            <a:ext cx="5953125" cy="2797810"/>
          </a:xfrm>
          <a:prstGeom prst="rect">
            <a:avLst/>
          </a:prstGeom>
        </p:spPr>
      </p:pic>
      <p:cxnSp>
        <p:nvCxnSpPr>
          <p:cNvPr id="20" name="Прямая со стрелкой 19"/>
          <p:cNvCxnSpPr>
            <a:stCxn id="66" idx="2"/>
          </p:cNvCxnSpPr>
          <p:nvPr/>
        </p:nvCxnSpPr>
        <p:spPr>
          <a:xfrm flipH="1">
            <a:off x="3070860" y="3462655"/>
            <a:ext cx="6073775" cy="1429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66" idx="2"/>
          </p:cNvCxnSpPr>
          <p:nvPr/>
        </p:nvCxnSpPr>
        <p:spPr>
          <a:xfrm>
            <a:off x="9144635" y="3462655"/>
            <a:ext cx="6985" cy="1225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66" idx="2"/>
          </p:cNvCxnSpPr>
          <p:nvPr/>
        </p:nvCxnSpPr>
        <p:spPr>
          <a:xfrm>
            <a:off x="9144635" y="3462655"/>
            <a:ext cx="5758180" cy="1241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Текстовое поле 22"/>
          <p:cNvSpPr txBox="1"/>
          <p:nvPr/>
        </p:nvSpPr>
        <p:spPr>
          <a:xfrm>
            <a:off x="1018540" y="5027295"/>
            <a:ext cx="3779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 b="1"/>
              <a:t>Открытые датасеты</a:t>
            </a:r>
            <a:endParaRPr lang="ru-RU" altLang="en-US" sz="2800" b="1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6657975" y="5027295"/>
            <a:ext cx="4801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 b="1"/>
              <a:t>Сбор данных через API</a:t>
            </a:r>
            <a:endParaRPr lang="ru-RU" altLang="en-US" sz="2800" b="1"/>
          </a:p>
        </p:txBody>
      </p:sp>
      <p:sp>
        <p:nvSpPr>
          <p:cNvPr id="25" name="Текстовое поле 24"/>
          <p:cNvSpPr txBox="1"/>
          <p:nvPr/>
        </p:nvSpPr>
        <p:spPr>
          <a:xfrm>
            <a:off x="13069570" y="4892040"/>
            <a:ext cx="48012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 b="1"/>
              <a:t>Краудсорсинговые платформы</a:t>
            </a:r>
            <a:endParaRPr lang="ru-RU" altLang="en-US" sz="2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82880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925" y="614473"/>
            <a:ext cx="5610225" cy="5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/>
          <p:nvPr/>
        </p:nvSpPr>
        <p:spPr>
          <a:xfrm>
            <a:off x="542925" y="2301875"/>
            <a:ext cx="15213965" cy="1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255D"/>
              </a:buClr>
              <a:buSzPts val="7200"/>
              <a:buFont typeface="Jost"/>
              <a:buNone/>
            </a:pPr>
            <a:r>
              <a:rPr lang="ru-RU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Предобработка и анализ данных</a:t>
            </a:r>
            <a:endParaRPr lang="ru-RU" sz="7200" b="1" i="0" u="none" strike="noStrike" cap="none">
              <a:solidFill>
                <a:srgbClr val="46255D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657975" y="619125"/>
            <a:ext cx="1152525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Jost Medium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202</a:t>
            </a:r>
            <a:r>
              <a:rPr lang="ru-RU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4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4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40146" y="656975"/>
            <a:ext cx="6556125" cy="5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13410" y="728662"/>
            <a:ext cx="2457450" cy="40005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237615" y="4860925"/>
            <a:ext cx="6017260" cy="1322070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solidFill>
              <a:schemeClr val="accent1">
                <a:shade val="50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ru-RU" altLang="en-US" sz="4000">
                <a:solidFill>
                  <a:schemeClr val="tx1"/>
                </a:solidFill>
                <a:latin typeface="Jamrul" panose="02000603000000000000" charset="0"/>
                <a:cs typeface="Jamrul" panose="02000603000000000000" charset="0"/>
              </a:rPr>
              <a:t>Зачем нужна обработка данных?</a:t>
            </a:r>
            <a:endParaRPr lang="ru-RU" altLang="en-US" sz="4000">
              <a:solidFill>
                <a:schemeClr val="tx1"/>
              </a:solidFill>
              <a:latin typeface="Jamrul" panose="02000603000000000000" charset="0"/>
              <a:cs typeface="Jamrul" panose="0200060300000000000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82880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925" y="614473"/>
            <a:ext cx="5610225" cy="5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/>
          <p:nvPr/>
        </p:nvSpPr>
        <p:spPr>
          <a:xfrm>
            <a:off x="542925" y="2301875"/>
            <a:ext cx="15213965" cy="1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255D"/>
              </a:buClr>
              <a:buSzPts val="7200"/>
              <a:buFont typeface="Jost"/>
              <a:buNone/>
            </a:pPr>
            <a:r>
              <a:rPr lang="ru-RU" sz="7200" b="1" i="0" u="none" strike="noStrike" cap="none">
                <a:solidFill>
                  <a:srgbClr val="46255D"/>
                </a:solidFill>
                <a:latin typeface="Jost"/>
                <a:ea typeface="Jost"/>
                <a:cs typeface="Jost"/>
                <a:sym typeface="Jost"/>
              </a:rPr>
              <a:t>Предобработка и анализ данных</a:t>
            </a:r>
            <a:endParaRPr lang="ru-RU" sz="7200" b="1" i="0" u="none" strike="noStrike" cap="none">
              <a:solidFill>
                <a:srgbClr val="46255D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657975" y="619125"/>
            <a:ext cx="1152525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Jost Medium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202</a:t>
            </a:r>
            <a:r>
              <a:rPr lang="ru-RU" sz="3600" b="0" i="0" u="none" strike="noStrike" cap="none" dirty="0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4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4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40146" y="656975"/>
            <a:ext cx="6556125" cy="5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13410" y="728662"/>
            <a:ext cx="2457450" cy="40005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9291955" y="3816350"/>
            <a:ext cx="7611745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latin typeface="Jamrul" panose="02000603000000000000" charset="0"/>
                <a:cs typeface="Jamrul" panose="02000603000000000000" charset="0"/>
              </a:rPr>
              <a:t>Очистка данных</a:t>
            </a:r>
            <a:endParaRPr lang="ru-RU" altLang="en-US" sz="3200">
              <a:latin typeface="Jamrul" panose="02000603000000000000" charset="0"/>
              <a:cs typeface="Jamrul" panose="02000603000000000000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altLang="en-US" sz="3200">
              <a:latin typeface="Jamrul" panose="02000603000000000000" charset="0"/>
              <a:cs typeface="Jamrul" panose="02000603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latin typeface="Jamrul" panose="02000603000000000000" charset="0"/>
                <a:cs typeface="Jamrul" panose="02000603000000000000" charset="0"/>
              </a:rPr>
              <a:t>Изучить тщательно признаки</a:t>
            </a:r>
            <a:endParaRPr lang="ru-RU" altLang="en-US" sz="3200">
              <a:latin typeface="Jamrul" panose="02000603000000000000" charset="0"/>
              <a:cs typeface="Jamrul" panose="0200060300000000000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 sz="3200">
                <a:latin typeface="Jamrul" panose="02000603000000000000" charset="0"/>
                <a:cs typeface="Jamrul" panose="02000603000000000000" charset="0"/>
              </a:rPr>
              <a:t>Поиск аномалий</a:t>
            </a:r>
            <a:endParaRPr lang="ru-RU" altLang="en-US" sz="3200">
              <a:latin typeface="Jamrul" panose="02000603000000000000" charset="0"/>
              <a:cs typeface="Jamrul" panose="0200060300000000000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 sz="3200">
                <a:latin typeface="Jamrul" panose="02000603000000000000" charset="0"/>
                <a:cs typeface="Jamrul" panose="02000603000000000000" charset="0"/>
              </a:rPr>
              <a:t>Поиск пропусков</a:t>
            </a:r>
            <a:endParaRPr lang="ru-RU" altLang="en-US" sz="3200">
              <a:latin typeface="Jamrul" panose="02000603000000000000" charset="0"/>
              <a:cs typeface="Jamrul" panose="02000603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3200">
              <a:latin typeface="Jamrul" panose="02000603000000000000" charset="0"/>
              <a:cs typeface="Jamrul" panose="02000603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latin typeface="Jamrul" panose="02000603000000000000" charset="0"/>
                <a:cs typeface="Jamrul" panose="02000603000000000000" charset="0"/>
              </a:rPr>
              <a:t>Генерация идей для обработки признаков</a:t>
            </a:r>
            <a:endParaRPr lang="ru-RU" altLang="en-US" sz="3200">
              <a:latin typeface="Jamrul" panose="02000603000000000000" charset="0"/>
              <a:cs typeface="Jamrul" panose="02000603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3200">
              <a:latin typeface="Jamrul" panose="02000603000000000000" charset="0"/>
              <a:cs typeface="Jamrul" panose="02000603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latin typeface="Jamrul" panose="02000603000000000000" charset="0"/>
                <a:cs typeface="Jamrul" panose="02000603000000000000" charset="0"/>
              </a:rPr>
              <a:t>Генерация идей для создания новых признаков</a:t>
            </a:r>
            <a:endParaRPr lang="ru-RU" altLang="en-US" sz="3200">
              <a:latin typeface="Jamrul" panose="02000603000000000000" charset="0"/>
              <a:cs typeface="Jamrul" panose="02000603000000000000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237615" y="4860925"/>
            <a:ext cx="6017260" cy="1322070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solidFill>
              <a:schemeClr val="accent1">
                <a:shade val="50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ru-RU" altLang="en-US" sz="4000">
                <a:solidFill>
                  <a:schemeClr val="tx1"/>
                </a:solidFill>
                <a:latin typeface="Jamrul" panose="02000603000000000000" charset="0"/>
                <a:cs typeface="Jamrul" panose="02000603000000000000" charset="0"/>
              </a:rPr>
              <a:t>Зачем нужна обработка данных?</a:t>
            </a:r>
            <a:endParaRPr lang="ru-RU" altLang="en-US" sz="4000">
              <a:solidFill>
                <a:schemeClr val="tx1"/>
              </a:solidFill>
              <a:latin typeface="Jamrul" panose="02000603000000000000" charset="0"/>
              <a:cs typeface="Jamrul" panose="0200060300000000000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3557588"/>
            <a:ext cx="3475379" cy="361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7200" y="535902"/>
            <a:ext cx="4419600" cy="45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3752850"/>
            <a:ext cx="5086350" cy="65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6562725" y="5166425"/>
            <a:ext cx="97251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Jost Medium"/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Jost Medium"/>
                <a:ea typeface="Jost Medium"/>
                <a:cs typeface="Jost Medium"/>
                <a:sym typeface="Jost Medium"/>
              </a:rPr>
              <a:t>text and contacts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15867" y="0"/>
            <a:ext cx="13972133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6562725" y="1362075"/>
            <a:ext cx="9725025" cy="183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Jost"/>
              <a:buNone/>
            </a:pPr>
            <a:r>
              <a:rPr lang="ru-RU" altLang="en-US" sz="9600" b="1" i="0" u="none" strike="noStrike" cap="none">
                <a:solidFill>
                  <a:srgbClr val="FFFFFF"/>
                </a:solidFill>
                <a:latin typeface="Jost"/>
                <a:ea typeface="Jost"/>
                <a:cs typeface="Jost"/>
                <a:sym typeface="Jost"/>
              </a:rPr>
              <a:t>Идем смотреть ноутбук</a:t>
            </a:r>
            <a:r>
              <a:rPr lang="en-US" sz="9600" b="1" i="0" u="none" strike="noStrike" cap="none">
                <a:solidFill>
                  <a:srgbClr val="FFFFFF"/>
                </a:solidFill>
                <a:latin typeface="Jost"/>
                <a:ea typeface="Jost"/>
                <a:cs typeface="Jost"/>
                <a:sym typeface="Jost"/>
              </a:rPr>
              <a:t>!</a:t>
            </a:r>
            <a:endParaRPr sz="9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3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48400" y="8909598"/>
            <a:ext cx="6927331" cy="615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/>
          <p:nvPr/>
        </p:nvSpPr>
        <p:spPr>
          <a:xfrm>
            <a:off x="542925" y="8982075"/>
            <a:ext cx="390525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22994"/>
              </a:buClr>
              <a:buSzPts val="4800"/>
              <a:buFont typeface="Jost Medium"/>
              <a:buNone/>
            </a:pPr>
            <a:r>
              <a:rPr lang="en-US" sz="4800" b="1" i="0" u="none" strike="noStrike" cap="none" dirty="0">
                <a:solidFill>
                  <a:srgbClr val="022994"/>
                </a:solidFill>
                <a:latin typeface="Jost Medium"/>
                <a:ea typeface="Jost Medium"/>
                <a:cs typeface="Jost Medium"/>
                <a:sym typeface="Jost Medium"/>
              </a:rPr>
              <a:t>202</a:t>
            </a:r>
            <a:r>
              <a:rPr lang="ru-RU" sz="4800" b="1" i="0" u="none" strike="noStrike" cap="none" dirty="0">
                <a:solidFill>
                  <a:srgbClr val="022994"/>
                </a:solidFill>
                <a:latin typeface="Jost Medium"/>
                <a:ea typeface="Jost Medium"/>
                <a:cs typeface="Jost Medium"/>
                <a:sym typeface="Jost Medium"/>
              </a:rPr>
              <a:t>4</a:t>
            </a:r>
            <a:endParaRPr sz="4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3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333875" y="2238375"/>
            <a:ext cx="191452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5830550" y="0"/>
            <a:ext cx="11525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26840" y="8996400"/>
            <a:ext cx="2457450" cy="400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1546</Words>
  <Application>WPS Presentation</Application>
  <PresentationFormat>Произвольный</PresentationFormat>
  <Paragraphs>114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42" baseType="lpstr">
      <vt:lpstr>Arial</vt:lpstr>
      <vt:lpstr>SimSun</vt:lpstr>
      <vt:lpstr>Wingdings</vt:lpstr>
      <vt:lpstr>Arial</vt:lpstr>
      <vt:lpstr>Calibri</vt:lpstr>
      <vt:lpstr>Trebuchet MS</vt:lpstr>
      <vt:lpstr>Jost Medium</vt:lpstr>
      <vt:lpstr>Gubbi</vt:lpstr>
      <vt:lpstr>Jost</vt:lpstr>
      <vt:lpstr>Jost SemiBold</vt:lpstr>
      <vt:lpstr>Jost</vt:lpstr>
      <vt:lpstr>Microsoft YaHei</vt:lpstr>
      <vt:lpstr>Droid Sans Fallback</vt:lpstr>
      <vt:lpstr>Arial Unicode MS</vt:lpstr>
      <vt:lpstr>Chandas</vt:lpstr>
      <vt:lpstr>Lohit Bengali</vt:lpstr>
      <vt:lpstr>Jamrul</vt:lpstr>
      <vt:lpstr>KacstArt</vt:lpstr>
      <vt:lpstr>Comic Sans MS</vt:lpstr>
      <vt:lpstr>Century Schoolbook L</vt:lpstr>
      <vt:lpstr>LakkiReddy</vt:lpstr>
      <vt:lpstr>P052</vt:lpstr>
      <vt:lpstr>OpenSymbol</vt:lpstr>
      <vt:lpstr>Arial Black</vt:lpstr>
      <vt:lpstr>Laksaman</vt:lpstr>
      <vt:lpstr>Rasa SemiBold</vt:lpstr>
      <vt:lpstr>Samyak Devanagari</vt:lpstr>
      <vt:lpstr>Noto Sans CJK KR</vt:lpstr>
      <vt:lpstr>Courier 10 Pitch</vt:lpstr>
      <vt:lpstr>Dingbats</vt:lpstr>
      <vt:lpstr>Impact</vt:lpstr>
      <vt:lpstr>Manjari Thin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PptxGenJS</dc:creator>
  <cp:lastModifiedBy>allessyer</cp:lastModifiedBy>
  <cp:revision>6</cp:revision>
  <dcterms:created xsi:type="dcterms:W3CDTF">2024-07-03T07:30:41Z</dcterms:created>
  <dcterms:modified xsi:type="dcterms:W3CDTF">2024-07-03T07:30:41Z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1049-11.1.0.11664</vt:lpwstr>
  </property>
</Properties>
</file>